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9" r:id="rId3"/>
    <p:sldId id="271" r:id="rId4"/>
    <p:sldId id="273" r:id="rId5"/>
    <p:sldId id="272" r:id="rId6"/>
    <p:sldId id="274" r:id="rId7"/>
    <p:sldId id="265" r:id="rId8"/>
    <p:sldId id="266" r:id="rId9"/>
    <p:sldId id="267" r:id="rId10"/>
    <p:sldId id="268" r:id="rId11"/>
    <p:sldId id="270" r:id="rId12"/>
    <p:sldId id="261" r:id="rId13"/>
    <p:sldId id="257" r:id="rId14"/>
    <p:sldId id="258" r:id="rId15"/>
    <p:sldId id="259" r:id="rId16"/>
    <p:sldId id="260" r:id="rId17"/>
    <p:sldId id="262" r:id="rId18"/>
    <p:sldId id="263" r:id="rId19"/>
    <p:sldId id="26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A6BD3-DF8D-E546-B41B-AD4828DCD0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cap="none" dirty="0">
                <a:latin typeface="Lato" panose="020F0502020204030203" pitchFamily="34" charset="77"/>
              </a:rPr>
              <a:t>Human Computer Interaction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B65D5-D4D4-0D40-AE2E-43D91AA7F6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Lato" panose="020F0502020204030203" pitchFamily="34" charset="77"/>
              </a:rPr>
              <a:t>Final Year Project Presentation</a:t>
            </a:r>
          </a:p>
          <a:p>
            <a:r>
              <a:rPr lang="en-US" dirty="0" err="1">
                <a:latin typeface="Lato Light" panose="020F0302020204030203" pitchFamily="34" charset="77"/>
              </a:rPr>
              <a:t>Cem</a:t>
            </a:r>
            <a:r>
              <a:rPr lang="en-US" dirty="0">
                <a:latin typeface="Lato Light" panose="020F0302020204030203" pitchFamily="34" charset="77"/>
              </a:rPr>
              <a:t> ULKER</a:t>
            </a:r>
          </a:p>
        </p:txBody>
      </p:sp>
    </p:spTree>
    <p:extLst>
      <p:ext uri="{BB962C8B-B14F-4D97-AF65-F5344CB8AC3E}">
        <p14:creationId xmlns:p14="http://schemas.microsoft.com/office/powerpoint/2010/main" val="1345276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1353-40DF-BC47-B078-5DF7D834E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C4910-ADC0-C14E-BB36-405DB1427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my system provide?</a:t>
            </a:r>
            <a:endParaRPr lang="en-GB" dirty="0"/>
          </a:p>
          <a:p>
            <a:r>
              <a:rPr lang="en-US" dirty="0"/>
              <a:t>	- Tech systems are more appealing then traditional buttons</a:t>
            </a:r>
            <a:endParaRPr lang="en-GB" dirty="0"/>
          </a:p>
          <a:p>
            <a:r>
              <a:rPr lang="en-US" dirty="0"/>
              <a:t>	- It can be </a:t>
            </a:r>
            <a:r>
              <a:rPr lang="en-US" dirty="0" err="1"/>
              <a:t>customisable</a:t>
            </a:r>
            <a:r>
              <a:rPr lang="en-US" dirty="0"/>
              <a:t> however a car manufacturer needs</a:t>
            </a:r>
            <a:endParaRPr lang="en-GB" dirty="0"/>
          </a:p>
          <a:p>
            <a:r>
              <a:rPr lang="en-US" dirty="0"/>
              <a:t>	- Main focus is to produce 3rd party affordable infotainment solutions</a:t>
            </a:r>
            <a:endParaRPr lang="en-GB" dirty="0"/>
          </a:p>
          <a:p>
            <a:r>
              <a:rPr lang="en-US" dirty="0"/>
              <a:t>	- Making a standard over car manufacturers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1241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AD6B4-0269-184E-AEBD-63F36A2FB98D}"/>
              </a:ext>
            </a:extLst>
          </p:cNvPr>
          <p:cNvSpPr txBox="1"/>
          <p:nvPr/>
        </p:nvSpPr>
        <p:spPr>
          <a:xfrm>
            <a:off x="3443451" y="2828835"/>
            <a:ext cx="53050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effectLst>
                  <a:innerShdw blurRad="114300">
                    <a:prstClr val="black"/>
                  </a:innerShdw>
                </a:effectLst>
                <a:latin typeface="Lato" panose="020F0502020204030203" pitchFamily="34" charset="77"/>
              </a:rPr>
              <a:t>Storyboards</a:t>
            </a:r>
          </a:p>
        </p:txBody>
      </p:sp>
    </p:spTree>
    <p:extLst>
      <p:ext uri="{BB962C8B-B14F-4D97-AF65-F5344CB8AC3E}">
        <p14:creationId xmlns:p14="http://schemas.microsoft.com/office/powerpoint/2010/main" val="2968183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86D9-84FA-C64F-9E78-D5050D88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740" y="6169760"/>
            <a:ext cx="3540515" cy="544480"/>
          </a:xfrm>
        </p:spPr>
        <p:txBody>
          <a:bodyPr>
            <a:noAutofit/>
          </a:bodyPr>
          <a:lstStyle/>
          <a:p>
            <a:r>
              <a:rPr lang="en-US" sz="2200" cap="none" dirty="0">
                <a:latin typeface="Calibri" panose="020F0502020204030204" pitchFamily="34" charset="0"/>
                <a:cs typeface="Calibri" panose="020F0502020204030204" pitchFamily="34" charset="0"/>
              </a:rPr>
              <a:t>Main “Home” Screen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DA1EB-14BB-7244-8259-DE6AED9B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329" y="122011"/>
            <a:ext cx="10331342" cy="587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82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86D9-84FA-C64F-9E78-D5050D88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740" y="6169760"/>
            <a:ext cx="3540515" cy="544480"/>
          </a:xfrm>
        </p:spPr>
        <p:txBody>
          <a:bodyPr>
            <a:normAutofit fontScale="90000"/>
          </a:bodyPr>
          <a:lstStyle/>
          <a:p>
            <a:r>
              <a:rPr lang="en-US" cap="none" dirty="0">
                <a:latin typeface="Calibri" panose="020F0502020204030204" pitchFamily="34" charset="0"/>
                <a:cs typeface="Calibri" panose="020F0502020204030204" pitchFamily="34" charset="0"/>
              </a:rPr>
              <a:t>Climate Controls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DA1EB-14BB-7244-8259-DE6AED9B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329" y="107712"/>
            <a:ext cx="10331342" cy="590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20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86D9-84FA-C64F-9E78-D5050D88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740" y="6169760"/>
            <a:ext cx="3540515" cy="544480"/>
          </a:xfrm>
        </p:spPr>
        <p:txBody>
          <a:bodyPr>
            <a:normAutofit fontScale="90000"/>
          </a:bodyPr>
          <a:lstStyle/>
          <a:p>
            <a:r>
              <a:rPr lang="en-US" cap="none" dirty="0">
                <a:latin typeface="Calibri" panose="020F0502020204030204" pitchFamily="34" charset="0"/>
                <a:cs typeface="Calibri" panose="020F0502020204030204" pitchFamily="34" charset="0"/>
              </a:rPr>
              <a:t>Dashboard Screen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DA1EB-14BB-7244-8259-DE6AED9B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352" y="107712"/>
            <a:ext cx="10305296" cy="590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146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86D9-84FA-C64F-9E78-D5050D88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740" y="6169760"/>
            <a:ext cx="3540515" cy="544480"/>
          </a:xfrm>
        </p:spPr>
        <p:txBody>
          <a:bodyPr>
            <a:noAutofit/>
          </a:bodyPr>
          <a:lstStyle/>
          <a:p>
            <a:r>
              <a:rPr lang="en-US" sz="2100" cap="none" dirty="0">
                <a:latin typeface="Calibri" panose="020F0502020204030204" pitchFamily="34" charset="0"/>
                <a:cs typeface="Calibri" panose="020F0502020204030204" pitchFamily="34" charset="0"/>
              </a:rPr>
              <a:t>App Selection Screen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DA1EB-14BB-7244-8259-DE6AED9B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763" y="107712"/>
            <a:ext cx="10320473" cy="590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245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86D9-84FA-C64F-9E78-D5050D88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740" y="6169760"/>
            <a:ext cx="3540515" cy="544480"/>
          </a:xfrm>
        </p:spPr>
        <p:txBody>
          <a:bodyPr>
            <a:normAutofit fontScale="90000"/>
          </a:bodyPr>
          <a:lstStyle/>
          <a:p>
            <a:r>
              <a:rPr lang="en-US" cap="none" dirty="0">
                <a:latin typeface="Calibri" panose="020F0502020204030204" pitchFamily="34" charset="0"/>
                <a:cs typeface="Calibri" panose="020F0502020204030204" pitchFamily="34" charset="0"/>
              </a:rPr>
              <a:t>Radio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DA1EB-14BB-7244-8259-DE6AED9B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329" y="126952"/>
            <a:ext cx="10331342" cy="586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1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86D9-84FA-C64F-9E78-D5050D88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740" y="6169760"/>
            <a:ext cx="3540515" cy="544480"/>
          </a:xfrm>
        </p:spPr>
        <p:txBody>
          <a:bodyPr>
            <a:normAutofit fontScale="90000"/>
          </a:bodyPr>
          <a:lstStyle/>
          <a:p>
            <a:r>
              <a:rPr lang="en-US" cap="none" dirty="0">
                <a:latin typeface="Calibri" panose="020F0502020204030204" pitchFamily="34" charset="0"/>
                <a:cs typeface="Calibri" panose="020F0502020204030204" pitchFamily="34" charset="0"/>
              </a:rPr>
              <a:t>Spotify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DA1EB-14BB-7244-8259-DE6AED9B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352" y="107712"/>
            <a:ext cx="10305296" cy="590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2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86D9-84FA-C64F-9E78-D5050D88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740" y="6169760"/>
            <a:ext cx="3540515" cy="544480"/>
          </a:xfrm>
        </p:spPr>
        <p:txBody>
          <a:bodyPr>
            <a:normAutofit fontScale="90000"/>
          </a:bodyPr>
          <a:lstStyle/>
          <a:p>
            <a:r>
              <a:rPr lang="en-US" cap="none" dirty="0">
                <a:latin typeface="Calibri" panose="020F0502020204030204" pitchFamily="34" charset="0"/>
                <a:cs typeface="Calibri" panose="020F0502020204030204" pitchFamily="34" charset="0"/>
              </a:rPr>
              <a:t>Apple Music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DA1EB-14BB-7244-8259-DE6AED9B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329" y="107712"/>
            <a:ext cx="10331342" cy="590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05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86D9-84FA-C64F-9E78-D5050D88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740" y="6169760"/>
            <a:ext cx="3540515" cy="544480"/>
          </a:xfrm>
        </p:spPr>
        <p:txBody>
          <a:bodyPr>
            <a:normAutofit fontScale="90000"/>
          </a:bodyPr>
          <a:lstStyle/>
          <a:p>
            <a:r>
              <a:rPr lang="en-US" cap="none" dirty="0">
                <a:latin typeface="Calibri" panose="020F0502020204030204" pitchFamily="34" charset="0"/>
                <a:cs typeface="Calibri" panose="020F0502020204030204" pitchFamily="34" charset="0"/>
              </a:rPr>
              <a:t>Weather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DA1EB-14BB-7244-8259-DE6AED9B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670" y="107712"/>
            <a:ext cx="10322660" cy="590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395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EEE97-8299-264B-A0D2-D5E0F0934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260498"/>
            <a:ext cx="7729728" cy="1188720"/>
          </a:xfrm>
        </p:spPr>
        <p:txBody>
          <a:bodyPr/>
          <a:lstStyle/>
          <a:p>
            <a:r>
              <a:rPr lang="en-US" b="1" cap="none" dirty="0">
                <a:latin typeface="Lato" panose="020F0502020204030203" pitchFamily="34" charset="77"/>
              </a:rPr>
              <a:t>Project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34662-221F-BB42-AD02-5D8F08D12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5" y="3145221"/>
            <a:ext cx="7729728" cy="1882730"/>
          </a:xfrm>
        </p:spPr>
        <p:txBody>
          <a:bodyPr>
            <a:normAutofit/>
          </a:bodyPr>
          <a:lstStyle/>
          <a:p>
            <a:r>
              <a:rPr lang="en-IE" sz="1600" dirty="0">
                <a:latin typeface="Lato" panose="020F0502020204030203" pitchFamily="34" charset="77"/>
              </a:rPr>
              <a:t>Providing relevant background theory on Human Communication Interaction (HCI) for understanding how humans perceive their environments.</a:t>
            </a:r>
            <a:r>
              <a:rPr lang="en-GB" sz="1600" dirty="0">
                <a:latin typeface="Lato" panose="020F0502020204030203" pitchFamily="34" charset="77"/>
              </a:rPr>
              <a:t> </a:t>
            </a:r>
          </a:p>
          <a:p>
            <a:endParaRPr lang="en-GB" dirty="0"/>
          </a:p>
          <a:p>
            <a:r>
              <a:rPr lang="en-IE" sz="1600" dirty="0">
                <a:latin typeface="Lato" panose="020F0502020204030203" pitchFamily="34" charset="77"/>
              </a:rPr>
              <a:t>The objective would be to create two car infotainment systems in the same concept but with the following Material and Flat Design guidelines.</a:t>
            </a:r>
            <a:r>
              <a:rPr lang="en-GB" sz="1600" dirty="0">
                <a:latin typeface="Lato" panose="020F0502020204030203" pitchFamily="34" charset="77"/>
              </a:rPr>
              <a:t> </a:t>
            </a:r>
            <a:endParaRPr lang="en-US" sz="1600" dirty="0">
              <a:latin typeface="Lato" panose="020F05020202040302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D115EF-D0EF-1A44-8956-D244D539E702}"/>
              </a:ext>
            </a:extLst>
          </p:cNvPr>
          <p:cNvSpPr/>
          <p:nvPr/>
        </p:nvSpPr>
        <p:spPr>
          <a:xfrm>
            <a:off x="2653861" y="1832218"/>
            <a:ext cx="68842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dirty="0">
                <a:latin typeface="Lato Light" panose="020F0302020204030203" pitchFamily="34" charset="77"/>
                <a:ea typeface="Times New Roman" panose="02020603050405020304" pitchFamily="18" charset="0"/>
                <a:cs typeface="Calibri" panose="020F0502020204030204" pitchFamily="34" charset="0"/>
              </a:rPr>
              <a:t>Aim of the project is to compare Material Design, released by Google in 2014 and Flat Design, which gained popularity back in the 1970s. </a:t>
            </a:r>
            <a:endParaRPr lang="en-US" dirty="0">
              <a:latin typeface="Lato Light" panose="020F0302020204030203" pitchFamily="34" charset="77"/>
              <a:cs typeface="Calibri" panose="020F050202020403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48EEDD-76FD-324D-A4E2-AA9F5DEF3056}"/>
              </a:ext>
            </a:extLst>
          </p:cNvPr>
          <p:cNvCxnSpPr/>
          <p:nvPr/>
        </p:nvCxnSpPr>
        <p:spPr>
          <a:xfrm>
            <a:off x="1447798" y="2890345"/>
            <a:ext cx="92964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172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nature&#13;&#10;&#13;&#10;Description automatically generated">
            <a:extLst>
              <a:ext uri="{FF2B5EF4-FFF2-40B4-BE49-F238E27FC236}">
                <a16:creationId xmlns:a16="http://schemas.microsoft.com/office/drawing/2014/main" id="{D19C1261-EFCC-7F47-801E-A2ACD4FC96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6210" y="1311624"/>
            <a:ext cx="7915425" cy="4234752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694A5C-A65E-3C4E-A032-E0035A49E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400" b="1" dirty="0">
                <a:solidFill>
                  <a:srgbClr val="FFFFFF"/>
                </a:solidFill>
                <a:latin typeface="Lato" panose="020F0502020204030203" pitchFamily="34" charset="77"/>
              </a:rPr>
              <a:t>Flat Design</a:t>
            </a:r>
          </a:p>
        </p:txBody>
      </p:sp>
    </p:spTree>
    <p:extLst>
      <p:ext uri="{BB962C8B-B14F-4D97-AF65-F5344CB8AC3E}">
        <p14:creationId xmlns:p14="http://schemas.microsoft.com/office/powerpoint/2010/main" val="3902059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56F21-75E4-A549-AD55-831F3632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60496"/>
            <a:ext cx="7729728" cy="1188720"/>
          </a:xfrm>
        </p:spPr>
        <p:txBody>
          <a:bodyPr/>
          <a:lstStyle/>
          <a:p>
            <a:r>
              <a:rPr lang="en-US" b="1" cap="none" dirty="0">
                <a:latin typeface="Lato" panose="020F0502020204030203" pitchFamily="34" charset="77"/>
              </a:rPr>
              <a:t>What is Flat Design?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CE0EF-FD33-BB44-A879-CAAD7186D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918449"/>
            <a:ext cx="7729728" cy="1482011"/>
          </a:xfrm>
        </p:spPr>
        <p:txBody>
          <a:bodyPr>
            <a:normAutofit/>
          </a:bodyPr>
          <a:lstStyle/>
          <a:p>
            <a:r>
              <a:rPr lang="en-IE" dirty="0">
                <a:latin typeface="Lato" panose="020F0502020204030203" pitchFamily="34" charset="77"/>
              </a:rPr>
              <a:t>User interface design concept that is based on minimalistic design</a:t>
            </a:r>
            <a:endParaRPr lang="en-GB" dirty="0">
              <a:latin typeface="Lato" panose="020F0502020204030203" pitchFamily="34" charset="77"/>
            </a:endParaRPr>
          </a:p>
          <a:p>
            <a:r>
              <a:rPr lang="en-IE" dirty="0">
                <a:latin typeface="Lato" panose="020F0502020204030203" pitchFamily="34" charset="77"/>
              </a:rPr>
              <a:t>It usually uses 2D objects with vivid colours</a:t>
            </a:r>
          </a:p>
          <a:p>
            <a:r>
              <a:rPr lang="en-IE" dirty="0">
                <a:latin typeface="Lato" panose="020F0502020204030203" pitchFamily="34" charset="77"/>
              </a:rPr>
              <a:t>The design concept was primarily developed to achieve easier understanding of the context and enhancing the user experience.</a:t>
            </a:r>
            <a:r>
              <a:rPr lang="en-GB" dirty="0">
                <a:latin typeface="Lato" panose="020F0502020204030203" pitchFamily="34" charset="77"/>
              </a:rPr>
              <a:t> </a:t>
            </a:r>
            <a:endParaRPr lang="en-IE" dirty="0">
              <a:latin typeface="Lato" panose="020F0502020204030203" pitchFamily="34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25562A-0302-4846-BB47-1541124CA7F2}"/>
              </a:ext>
            </a:extLst>
          </p:cNvPr>
          <p:cNvSpPr txBox="1"/>
          <p:nvPr/>
        </p:nvSpPr>
        <p:spPr>
          <a:xfrm>
            <a:off x="144200" y="4284567"/>
            <a:ext cx="580171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700" dirty="0">
                <a:latin typeface="Lato Light" panose="020F0302020204030203" pitchFamily="34" charset="77"/>
              </a:rPr>
              <a:t>By using minimalistic shapes, texts and structure (ex. No shadows) the loading times are faster and smoother.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1700" dirty="0">
              <a:latin typeface="Lato Light" panose="020F030202020403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700" dirty="0">
                <a:latin typeface="Lato Light" panose="020F0302020204030203" pitchFamily="34" charset="77"/>
              </a:rPr>
              <a:t>Using crisp, bright, shiny and clean UI elements makes flat design appealing rather than boring.</a:t>
            </a:r>
            <a:r>
              <a:rPr lang="en-GB" sz="1700" dirty="0">
                <a:latin typeface="Lato Light" panose="020F0302020204030203" pitchFamily="34" charset="77"/>
              </a:rPr>
              <a:t> </a:t>
            </a:r>
            <a:endParaRPr lang="en-US" sz="1700" dirty="0">
              <a:latin typeface="Lato Light" panose="020F0302020204030203" pitchFamily="34" charset="77"/>
            </a:endParaRPr>
          </a:p>
          <a:p>
            <a:endParaRPr lang="en-US" sz="1700" dirty="0">
              <a:latin typeface="Lato Light" panose="020F0302020204030203" pitchFamily="34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8F8714-75DA-694B-9F85-B09061F01D98}"/>
              </a:ext>
            </a:extLst>
          </p:cNvPr>
          <p:cNvSpPr txBox="1"/>
          <p:nvPr/>
        </p:nvSpPr>
        <p:spPr>
          <a:xfrm>
            <a:off x="2519538" y="3685027"/>
            <a:ext cx="1051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8400"/>
                </a:solidFill>
                <a:latin typeface="Lato" panose="020F0502020204030203" pitchFamily="34" charset="77"/>
              </a:rPr>
              <a:t>Benefits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6C4383-62E8-A044-91FB-0EAF57F8834E}"/>
              </a:ext>
            </a:extLst>
          </p:cNvPr>
          <p:cNvSpPr txBox="1"/>
          <p:nvPr/>
        </p:nvSpPr>
        <p:spPr>
          <a:xfrm>
            <a:off x="8570554" y="3685027"/>
            <a:ext cx="1390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8400"/>
                </a:solidFill>
                <a:latin typeface="Lato" panose="020F0502020204030203" pitchFamily="34" charset="77"/>
              </a:rPr>
              <a:t>Drawbacks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2C363D-A288-5B49-9F7C-6CFB624738CE}"/>
              </a:ext>
            </a:extLst>
          </p:cNvPr>
          <p:cNvSpPr txBox="1"/>
          <p:nvPr/>
        </p:nvSpPr>
        <p:spPr>
          <a:xfrm>
            <a:off x="6364853" y="4284567"/>
            <a:ext cx="5801711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700" dirty="0">
                <a:latin typeface="Lato Light" panose="020F0302020204030203" pitchFamily="34" charset="77"/>
              </a:rPr>
              <a:t>Users had many problems with understanding the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1700" dirty="0">
              <a:latin typeface="Lato Light" panose="020F030202020403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>
                <a:latin typeface="Lato Light" panose="020F0302020204030203" pitchFamily="34" charset="77"/>
              </a:rPr>
              <a:t>Lack of shadows, three dimensional objects and effects takes away the cues that indicates to a user that how to interact with the interface</a:t>
            </a:r>
            <a:r>
              <a:rPr lang="en-GB" sz="1600" dirty="0">
                <a:latin typeface="Lato Light" panose="020F0302020204030203" pitchFamily="34" charset="77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1700" dirty="0">
              <a:latin typeface="Lato Light" panose="020F030202020403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Lato Light" panose="020F0302020204030203" pitchFamily="34" charset="77"/>
              </a:rPr>
              <a:t>Priority of the buttons were not clearly identified and creates confusion on the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dirty="0">
              <a:latin typeface="Lato Light" panose="020F0302020204030203" pitchFamily="34" charset="77"/>
            </a:endParaRPr>
          </a:p>
          <a:p>
            <a:endParaRPr lang="en-US" sz="17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85018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BB29942E-91AC-0847-A8C0-88339F8324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6210" y="1513490"/>
            <a:ext cx="7915425" cy="3867808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1394AC-D2D8-0E45-A884-9088ADAF8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1" y="789110"/>
            <a:ext cx="1841125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100" b="1" dirty="0">
                <a:solidFill>
                  <a:srgbClr val="FFFFFF"/>
                </a:solidFill>
                <a:latin typeface="Lato" panose="020F0502020204030203" pitchFamily="34" charset="77"/>
              </a:rPr>
              <a:t>Material Design</a:t>
            </a:r>
          </a:p>
        </p:txBody>
      </p:sp>
    </p:spTree>
    <p:extLst>
      <p:ext uri="{BB962C8B-B14F-4D97-AF65-F5344CB8AC3E}">
        <p14:creationId xmlns:p14="http://schemas.microsoft.com/office/powerpoint/2010/main" val="3098592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56F21-75E4-A549-AD55-831F3632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60496"/>
            <a:ext cx="7729728" cy="1188720"/>
          </a:xfrm>
        </p:spPr>
        <p:txBody>
          <a:bodyPr/>
          <a:lstStyle/>
          <a:p>
            <a:r>
              <a:rPr lang="en-US" b="1" cap="none" dirty="0">
                <a:latin typeface="Lato" panose="020F0502020204030203" pitchFamily="34" charset="77"/>
              </a:rPr>
              <a:t>What is Material Design?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CE0EF-FD33-BB44-A879-CAAD7186D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679425"/>
            <a:ext cx="7729728" cy="1904603"/>
          </a:xfrm>
        </p:spPr>
        <p:txBody>
          <a:bodyPr>
            <a:normAutofit fontScale="92500" lnSpcReduction="10000"/>
          </a:bodyPr>
          <a:lstStyle/>
          <a:p>
            <a:r>
              <a:rPr lang="en-IE" dirty="0">
                <a:latin typeface="Lato" panose="020F0502020204030203" pitchFamily="34" charset="77"/>
              </a:rPr>
              <a:t>Designed and released by Google in 2014 to be used firstly in Google internal applications.</a:t>
            </a:r>
          </a:p>
          <a:p>
            <a:r>
              <a:rPr lang="en-IE" dirty="0">
                <a:latin typeface="Lato" panose="020F0502020204030203" pitchFamily="34" charset="77"/>
              </a:rPr>
              <a:t>After a while, Google allowed 3</a:t>
            </a:r>
            <a:r>
              <a:rPr lang="en-IE" baseline="30000" dirty="0">
                <a:latin typeface="Lato" panose="020F0502020204030203" pitchFamily="34" charset="77"/>
              </a:rPr>
              <a:t>rd</a:t>
            </a:r>
            <a:r>
              <a:rPr lang="en-IE" dirty="0">
                <a:latin typeface="Lato" panose="020F0502020204030203" pitchFamily="34" charset="77"/>
              </a:rPr>
              <a:t> party users to implement the same design language by releasing guidelines to public.</a:t>
            </a:r>
          </a:p>
          <a:p>
            <a:r>
              <a:rPr lang="en-IE" dirty="0">
                <a:latin typeface="Lato" panose="020F0502020204030203" pitchFamily="34" charset="77"/>
              </a:rPr>
              <a:t>Based on Flat Design</a:t>
            </a:r>
          </a:p>
          <a:p>
            <a:r>
              <a:rPr lang="en-IE" dirty="0">
                <a:latin typeface="Lato" panose="020F0502020204030203" pitchFamily="34" charset="77"/>
              </a:rPr>
              <a:t>It focuses on every individual item to set their level of priority.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25562A-0302-4846-BB47-1541124CA7F2}"/>
              </a:ext>
            </a:extLst>
          </p:cNvPr>
          <p:cNvSpPr txBox="1"/>
          <p:nvPr/>
        </p:nvSpPr>
        <p:spPr>
          <a:xfrm>
            <a:off x="144200" y="4284568"/>
            <a:ext cx="58017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>
                <a:latin typeface="Lato Light" panose="020F0302020204030203" pitchFamily="34" charset="77"/>
              </a:rPr>
              <a:t>Unlikely as flat design, this interface uses real world objects to match and create seamless experience for the users.</a:t>
            </a:r>
            <a:r>
              <a:rPr lang="en-GB" sz="1600" dirty="0">
                <a:latin typeface="Lato Light" panose="020F0302020204030203" pitchFamily="34" charset="77"/>
              </a:rPr>
              <a:t> </a:t>
            </a:r>
          </a:p>
          <a:p>
            <a:endParaRPr lang="en-GB" sz="1700" dirty="0">
              <a:latin typeface="Lato Light" panose="020F030202020403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700" dirty="0">
                <a:latin typeface="Lato Light" panose="020F0302020204030203" pitchFamily="34" charset="77"/>
              </a:rPr>
              <a:t>Context is easily understandable</a:t>
            </a:r>
            <a:endParaRPr lang="en-US" sz="1700" dirty="0">
              <a:latin typeface="Lato Light" panose="020F0302020204030203" pitchFamily="34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8F8714-75DA-694B-9F85-B09061F01D98}"/>
              </a:ext>
            </a:extLst>
          </p:cNvPr>
          <p:cNvSpPr txBox="1"/>
          <p:nvPr/>
        </p:nvSpPr>
        <p:spPr>
          <a:xfrm>
            <a:off x="2519538" y="3685027"/>
            <a:ext cx="1051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8400"/>
                </a:solidFill>
                <a:latin typeface="Lato" panose="020F0502020204030203" pitchFamily="34" charset="77"/>
              </a:rPr>
              <a:t>Benefits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6C4383-62E8-A044-91FB-0EAF57F8834E}"/>
              </a:ext>
            </a:extLst>
          </p:cNvPr>
          <p:cNvSpPr txBox="1"/>
          <p:nvPr/>
        </p:nvSpPr>
        <p:spPr>
          <a:xfrm>
            <a:off x="8570554" y="3685027"/>
            <a:ext cx="1390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8400"/>
                </a:solidFill>
                <a:latin typeface="Lato" panose="020F0502020204030203" pitchFamily="34" charset="77"/>
              </a:rPr>
              <a:t>Drawbacks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C0206B-528E-854C-B9B6-6776E174CF83}"/>
              </a:ext>
            </a:extLst>
          </p:cNvPr>
          <p:cNvSpPr txBox="1"/>
          <p:nvPr/>
        </p:nvSpPr>
        <p:spPr>
          <a:xfrm>
            <a:off x="6364853" y="4284568"/>
            <a:ext cx="5801711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ato Light" panose="020F0302020204030203" pitchFamily="34" charset="77"/>
              </a:rPr>
              <a:t>It was focusing on functionality over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ato Light" panose="020F030202020403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Lato Light" panose="020F0302020204030203" pitchFamily="34" charset="77"/>
              </a:rPr>
              <a:t>Google was forcing developers to choose themes from a small number of colour palette and small range of button and icon layout.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700" dirty="0">
              <a:latin typeface="Lato Light" panose="020F030202020403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700" dirty="0">
                <a:latin typeface="Lato Light" panose="020F0302020204030203" pitchFamily="34" charset="77"/>
              </a:rPr>
              <a:t>Designers did not like the strict guidelines</a:t>
            </a:r>
            <a:endParaRPr lang="en-US" sz="17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4157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84FE-B36B-CC45-ADAD-B9D14D5FB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DFD5D-E7CC-6C41-BF3F-F0C192721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I choose this project ? </a:t>
            </a:r>
            <a:endParaRPr lang="en-GB" dirty="0"/>
          </a:p>
          <a:p>
            <a:r>
              <a:rPr lang="en-US" dirty="0"/>
              <a:t>	- Users don’t know what they need and interact with</a:t>
            </a:r>
            <a:endParaRPr lang="en-GB" dirty="0"/>
          </a:p>
          <a:p>
            <a:r>
              <a:rPr lang="en-US" dirty="0"/>
              <a:t>	- Manipulating these minds would be much easier with visual aspects.</a:t>
            </a:r>
            <a:endParaRPr lang="en-GB" dirty="0"/>
          </a:p>
          <a:p>
            <a:r>
              <a:rPr lang="en-US" dirty="0"/>
              <a:t>	- I can drag users attention wherever I want</a:t>
            </a:r>
            <a:endParaRPr lang="en-GB" dirty="0"/>
          </a:p>
          <a:p>
            <a:r>
              <a:rPr lang="en-US" dirty="0"/>
              <a:t>	- The most important human perception is visual so it is the best way to manipulate</a:t>
            </a:r>
            <a:endParaRPr lang="en-GB" dirty="0"/>
          </a:p>
          <a:p>
            <a:r>
              <a:rPr lang="en-US" dirty="0"/>
              <a:t> </a:t>
            </a:r>
            <a:endParaRPr lang="en-GB" dirty="0"/>
          </a:p>
          <a:p>
            <a:r>
              <a:rPr lang="en-US" dirty="0"/>
              <a:t>Brief overview of HCI and design languages</a:t>
            </a:r>
            <a:endParaRPr lang="en-GB" dirty="0"/>
          </a:p>
          <a:p>
            <a:r>
              <a:rPr lang="en-US" dirty="0"/>
              <a:t> 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939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7753F-0F54-2F46-AD1A-D71AE9B46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1DD54-FF55-8F40-A624-A711E856C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Why Flat and Material Design?</a:t>
            </a:r>
            <a:endParaRPr lang="en-GB" dirty="0"/>
          </a:p>
          <a:p>
            <a:r>
              <a:rPr lang="en-US" dirty="0"/>
              <a:t>	-Most popular design languages in this decade</a:t>
            </a:r>
            <a:endParaRPr lang="en-GB" dirty="0"/>
          </a:p>
          <a:p>
            <a:r>
              <a:rPr lang="en-US" dirty="0"/>
              <a:t>	- Providing wide range of use without designing the tools for the software</a:t>
            </a:r>
            <a:endParaRPr lang="en-GB" dirty="0"/>
          </a:p>
          <a:p>
            <a:r>
              <a:rPr lang="en-US" dirty="0"/>
              <a:t>	- Guidelines making it better</a:t>
            </a:r>
            <a:endParaRPr lang="en-GB" dirty="0"/>
          </a:p>
          <a:p>
            <a:r>
              <a:rPr lang="en-US" dirty="0"/>
              <a:t>	- Universal design language</a:t>
            </a:r>
            <a:endParaRPr lang="en-GB" dirty="0"/>
          </a:p>
          <a:p>
            <a:r>
              <a:rPr lang="en-US" dirty="0"/>
              <a:t>	- Can be </a:t>
            </a:r>
            <a:r>
              <a:rPr lang="en-US" dirty="0" err="1"/>
              <a:t>customisable</a:t>
            </a:r>
            <a:r>
              <a:rPr lang="en-US" dirty="0"/>
              <a:t> for every need and sue</a:t>
            </a:r>
            <a:endParaRPr lang="en-GB" dirty="0"/>
          </a:p>
          <a:p>
            <a:r>
              <a:rPr lang="en-US" dirty="0" err="1"/>
              <a:t>nufacturers</a:t>
            </a:r>
            <a:endParaRPr lang="en-GB" dirty="0"/>
          </a:p>
          <a:p>
            <a:r>
              <a:rPr lang="en-IE" i="1" dirty="0"/>
              <a:t> </a:t>
            </a:r>
            <a:endParaRPr lang="en-GB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132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2F5D7-F5E4-9247-ADAC-7ED1AF17B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03F53-EE3D-664F-AB36-B142B4523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Why I did a car infotainment system ?</a:t>
            </a:r>
            <a:endParaRPr lang="en-GB" dirty="0"/>
          </a:p>
          <a:p>
            <a:r>
              <a:rPr lang="en-US" dirty="0"/>
              <a:t>	- Car industry is changing from top to toe</a:t>
            </a:r>
            <a:endParaRPr lang="en-GB" dirty="0"/>
          </a:p>
          <a:p>
            <a:r>
              <a:rPr lang="en-US" dirty="0"/>
              <a:t>	- Most of the corporations are hiring many UI, UX designers to make their systems more efficient and user friendly</a:t>
            </a:r>
            <a:endParaRPr lang="en-GB" dirty="0"/>
          </a:p>
          <a:p>
            <a:r>
              <a:rPr lang="en-US" dirty="0"/>
              <a:t>	- There are many potentials on the industry because it is in baby steps now</a:t>
            </a:r>
            <a:endParaRPr lang="en-GB" dirty="0"/>
          </a:p>
          <a:p>
            <a:r>
              <a:rPr lang="en-US" dirty="0"/>
              <a:t>	- Autonomous systems will be worldwide and this can be a good step</a:t>
            </a:r>
            <a:endParaRPr lang="en-GB" dirty="0"/>
          </a:p>
          <a:p>
            <a:r>
              <a:rPr lang="en-US" dirty="0"/>
              <a:t>	- Luxurious terms in the car industry is turning to software side instead of materials used in the interior</a:t>
            </a:r>
            <a:r>
              <a:rPr lang="en-IE" i="1" dirty="0"/>
              <a:t> </a:t>
            </a:r>
            <a:endParaRPr lang="en-GB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18819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386</Words>
  <Application>Microsoft Macintosh PowerPoint</Application>
  <PresentationFormat>Widescreen</PresentationFormat>
  <Paragraphs>75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Gill Sans MT</vt:lpstr>
      <vt:lpstr>Lato</vt:lpstr>
      <vt:lpstr>Lato Light</vt:lpstr>
      <vt:lpstr>Parcel</vt:lpstr>
      <vt:lpstr>Human Computer Interaction</vt:lpstr>
      <vt:lpstr>Project Specification</vt:lpstr>
      <vt:lpstr>Flat Design</vt:lpstr>
      <vt:lpstr>What is Flat Design?</vt:lpstr>
      <vt:lpstr>Material Design</vt:lpstr>
      <vt:lpstr>What is Material Design?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“Home” Screen</vt:lpstr>
      <vt:lpstr>Climate Controls</vt:lpstr>
      <vt:lpstr>Dashboard Screen</vt:lpstr>
      <vt:lpstr>App Selection Screen</vt:lpstr>
      <vt:lpstr>Radio App</vt:lpstr>
      <vt:lpstr>Spotify App</vt:lpstr>
      <vt:lpstr>Apple Music App</vt:lpstr>
      <vt:lpstr>Weather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Computer Interaction</dc:title>
  <dc:creator>Ulker, Cem (2015)</dc:creator>
  <cp:lastModifiedBy>Ulker, Cem (2015)</cp:lastModifiedBy>
  <cp:revision>6</cp:revision>
  <dcterms:created xsi:type="dcterms:W3CDTF">2019-03-25T00:41:32Z</dcterms:created>
  <dcterms:modified xsi:type="dcterms:W3CDTF">2019-03-25T01:07:48Z</dcterms:modified>
</cp:coreProperties>
</file>